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2190" y="-52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7184992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1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3" indent="-296333" algn="ctr">
              <a:spcBef>
                <a:spcPts val="0"/>
              </a:spcBef>
              <a:defRPr sz="2400"/>
            </a:lvl2pPr>
            <a:lvl3pPr marL="1185333" indent="-296333" algn="ctr">
              <a:spcBef>
                <a:spcPts val="0"/>
              </a:spcBef>
              <a:defRPr sz="2400"/>
            </a:lvl3pPr>
            <a:lvl4pPr marL="1629833" indent="-296333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3800"/>
            </a:pPr>
            <a:endParaRPr/>
          </a:p>
        </p:txBody>
      </p:sp>
      <p:sp>
        <p:nvSpPr>
          <p:cNvPr id="9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el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2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3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el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40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7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5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Aufzählung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67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6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bene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6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2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20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Shape 121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2" name="Shape 122"/>
          <p:cNvSpPr txBox="1"/>
          <p:nvPr/>
        </p:nvSpPr>
        <p:spPr>
          <a:xfrm>
            <a:off x="1943337" y="3595773"/>
            <a:ext cx="7562168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48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Abschlussprüfung</a:t>
            </a:r>
            <a:r>
              <a:rPr dirty="0"/>
              <a:t> </a:t>
            </a:r>
            <a:r>
              <a:rPr dirty="0" smtClean="0"/>
              <a:t>202</a:t>
            </a:r>
            <a:r>
              <a:rPr lang="de-DE" dirty="0" smtClean="0"/>
              <a:t>1</a:t>
            </a:r>
            <a:endParaRPr dirty="0"/>
          </a:p>
          <a:p>
            <a:pPr defTabSz="914400">
              <a:defRPr sz="48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Hauptschule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205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94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Shape 207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6" name="Shape 208"/>
          <p:cNvSpPr txBox="1"/>
          <p:nvPr/>
        </p:nvSpPr>
        <p:spPr>
          <a:xfrm>
            <a:off x="1943337" y="3933071"/>
            <a:ext cx="7562168" cy="905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r>
              <a:rPr dirty="0" err="1"/>
              <a:t>Projektarbeit</a:t>
            </a:r>
            <a:endParaRPr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210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99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200" name="Shape 212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1" name="Shape 213"/>
          <p:cNvSpPr txBox="1"/>
          <p:nvPr/>
        </p:nvSpPr>
        <p:spPr>
          <a:xfrm>
            <a:off x="1821880" y="2845518"/>
            <a:ext cx="7562168" cy="2937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t>Projektarbeit</a:t>
            </a:r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Ziel der Projektarbeit ist der handlungs- und produktorientierte Nachweis des Erwerbs der inhalts- und prozessbezogenen Kompetenzen in Form eines Projektes im Fach WBS und einem weiteren Fach.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25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09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Shape 227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1" name="Shape 228"/>
          <p:cNvSpPr txBox="1"/>
          <p:nvPr/>
        </p:nvSpPr>
        <p:spPr>
          <a:xfrm>
            <a:off x="1943337" y="1487209"/>
            <a:ext cx="7562168" cy="5643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3200" u="sng">
                <a:latin typeface="Futura"/>
                <a:ea typeface="Futura"/>
                <a:cs typeface="Futura"/>
                <a:sym typeface="Futura"/>
              </a:defRPr>
            </a:pPr>
            <a:r>
              <a:t>Ablauf der Projektarbeit</a:t>
            </a:r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marL="571500" indent="-571500" algn="l">
              <a:buSzPct val="100000"/>
              <a:buFont typeface="Arial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Projektdokumentation</a:t>
            </a:r>
          </a:p>
          <a:p>
            <a:pPr marL="571500" indent="-571500" algn="l">
              <a:buSzPct val="100000"/>
              <a:buFont typeface="Arial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Präsentation und Prüfungsgespräch </a:t>
            </a:r>
          </a:p>
          <a:p>
            <a:pPr marL="571500" indent="-571500" algn="l">
              <a:buSzPct val="100000"/>
              <a:buFont typeface="Arial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Ca. 15 Minuten</a:t>
            </a:r>
          </a:p>
          <a:p>
            <a:pPr marL="571500" indent="-571500" algn="l">
              <a:buSzPct val="100000"/>
              <a:buFont typeface="Arial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Teil der Prüfungsleistung</a:t>
            </a:r>
          </a:p>
          <a:p>
            <a:pPr marL="571500" indent="-571500" algn="l">
              <a:buSzPct val="100000"/>
              <a:buFont typeface="Arial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Zählt wie ein Hauptfach</a:t>
            </a:r>
          </a:p>
          <a:p>
            <a:pPr marL="571500" indent="-571500" algn="l">
              <a:buSzPct val="100000"/>
              <a:buFont typeface="Arial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Erarbeitung im Unterricht in Gruppenarbeit </a:t>
            </a:r>
          </a:p>
          <a:p>
            <a:pPr marL="571500" indent="-571500" algn="l">
              <a:buSzPct val="100000"/>
              <a:buFont typeface="Arial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(3 – 5 SchülerInnen)</a:t>
            </a:r>
          </a:p>
          <a:p>
            <a:pPr marL="571500" indent="-571500" algn="l">
              <a:buSzPct val="100000"/>
              <a:buFont typeface="Arial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Präsentation als Gruppe</a:t>
            </a:r>
          </a:p>
          <a:p>
            <a:pPr marL="571500" indent="-571500" algn="l">
              <a:buSzPct val="100000"/>
              <a:buFont typeface="Arial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Jeder Schüler erhält eine Einzelnote</a:t>
            </a:r>
          </a:p>
          <a:p>
            <a:pPr marL="571500" indent="-571500" algn="l">
              <a:buSzPct val="100000"/>
              <a:buFont typeface="Arial"/>
              <a:buChar char="•"/>
              <a:defRPr sz="2000"/>
            </a:pPr>
            <a:endParaRPr/>
          </a:p>
          <a:p>
            <a:pPr marL="571500" indent="-571500" algn="l">
              <a:buSzPct val="100000"/>
              <a:buFont typeface="Arial"/>
              <a:buChar char="•"/>
              <a:defRPr sz="2000"/>
            </a:pPr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30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14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Shape 232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6" name="Shape 233"/>
          <p:cNvSpPr txBox="1"/>
          <p:nvPr/>
        </p:nvSpPr>
        <p:spPr>
          <a:xfrm>
            <a:off x="1943337" y="3120271"/>
            <a:ext cx="7562168" cy="2530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t>Themenbeispiel für die Projektarbeit</a:t>
            </a:r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marL="342900" indent="-342900" algn="l">
              <a:buSzPct val="100000"/>
              <a:buFont typeface="Arial"/>
              <a:buChar char="•"/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Auf dem Weg in die eigene Wohnung: „Was benötigen wir auf dem Weg zum eigenen Haushalt?“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50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19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Shape 252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1" name="Shape 253"/>
          <p:cNvSpPr txBox="1"/>
          <p:nvPr/>
        </p:nvSpPr>
        <p:spPr>
          <a:xfrm>
            <a:off x="1943336" y="1379783"/>
            <a:ext cx="8231473" cy="60119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Wichtige</a:t>
            </a:r>
            <a:r>
              <a:rPr dirty="0"/>
              <a:t> </a:t>
            </a:r>
            <a:r>
              <a:rPr dirty="0" err="1"/>
              <a:t>Termine</a:t>
            </a:r>
            <a:r>
              <a:rPr dirty="0"/>
              <a:t> </a:t>
            </a:r>
            <a:r>
              <a:rPr dirty="0" err="1"/>
              <a:t>für</a:t>
            </a:r>
            <a:r>
              <a:rPr dirty="0"/>
              <a:t> </a:t>
            </a:r>
            <a:r>
              <a:rPr dirty="0" err="1"/>
              <a:t>Klasse</a:t>
            </a:r>
            <a:r>
              <a:rPr dirty="0"/>
              <a:t> 9</a:t>
            </a:r>
          </a:p>
          <a:p>
            <a:pPr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smtClean="0"/>
              <a:t>0</a:t>
            </a:r>
            <a:r>
              <a:rPr lang="de-DE" dirty="0" smtClean="0"/>
              <a:t>1</a:t>
            </a:r>
            <a:r>
              <a:rPr dirty="0" smtClean="0"/>
              <a:t>.03</a:t>
            </a:r>
            <a:r>
              <a:rPr dirty="0"/>
              <a:t>. – </a:t>
            </a:r>
            <a:r>
              <a:rPr dirty="0" smtClean="0"/>
              <a:t>0</a:t>
            </a:r>
            <a:r>
              <a:rPr lang="de-DE" dirty="0" smtClean="0"/>
              <a:t>5</a:t>
            </a:r>
            <a:r>
              <a:rPr dirty="0" smtClean="0"/>
              <a:t>.03.2</a:t>
            </a:r>
            <a:r>
              <a:rPr lang="de-DE" dirty="0" smtClean="0"/>
              <a:t>1</a:t>
            </a:r>
            <a:r>
              <a:rPr dirty="0"/>
              <a:t>	</a:t>
            </a:r>
            <a:r>
              <a:rPr dirty="0" err="1" smtClean="0"/>
              <a:t>Kommunikationsprüfung</a:t>
            </a:r>
            <a:endParaRPr lang="de-DE" dirty="0" smtClean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>
                <a:latin typeface="Futura"/>
                <a:ea typeface="Symbol"/>
                <a:cs typeface="Symbol"/>
                <a:sym typeface="Symbol"/>
              </a:rPr>
              <a:t>01.02. - </a:t>
            </a:r>
            <a:r>
              <a:rPr lang="de-DE" dirty="0" smtClean="0">
                <a:latin typeface="Futura"/>
                <a:ea typeface="Symbol"/>
                <a:cs typeface="Symbol"/>
                <a:sym typeface="Symbol"/>
              </a:rPr>
              <a:t>05.02.21</a:t>
            </a:r>
            <a:r>
              <a:rPr dirty="0"/>
              <a:t>	</a:t>
            </a:r>
            <a:r>
              <a:rPr dirty="0" err="1" smtClean="0"/>
              <a:t>Projektarbeit</a:t>
            </a:r>
            <a:r>
              <a:rPr dirty="0" smtClean="0"/>
              <a:t> </a:t>
            </a:r>
            <a:r>
              <a:rPr lang="de-DE" dirty="0" smtClean="0"/>
              <a:t>und Prüfung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08.06.21</a:t>
            </a:r>
            <a:r>
              <a:rPr dirty="0"/>
              <a:t>		</a:t>
            </a:r>
            <a:r>
              <a:rPr dirty="0" err="1"/>
              <a:t>Abschlussprüfung</a:t>
            </a:r>
            <a:r>
              <a:rPr dirty="0"/>
              <a:t> Deutsch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10.06.21</a:t>
            </a:r>
            <a:r>
              <a:rPr dirty="0"/>
              <a:t>		</a:t>
            </a:r>
            <a:r>
              <a:rPr dirty="0" err="1"/>
              <a:t>Abschlussprüfung</a:t>
            </a:r>
            <a:r>
              <a:rPr dirty="0"/>
              <a:t> </a:t>
            </a:r>
            <a:r>
              <a:rPr dirty="0" err="1"/>
              <a:t>Mathe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15.06.21	</a:t>
            </a:r>
            <a:r>
              <a:rPr dirty="0"/>
              <a:t>	</a:t>
            </a:r>
            <a:r>
              <a:rPr dirty="0" err="1"/>
              <a:t>Abschlussprüfung</a:t>
            </a:r>
            <a:r>
              <a:rPr dirty="0"/>
              <a:t> </a:t>
            </a:r>
            <a:r>
              <a:rPr dirty="0" err="1" smtClean="0"/>
              <a:t>Englisch</a:t>
            </a:r>
            <a:endParaRPr lang="de-DE" dirty="0" smtClean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25.06.21</a:t>
            </a:r>
            <a:r>
              <a:rPr dirty="0"/>
              <a:t>		</a:t>
            </a:r>
            <a:r>
              <a:rPr dirty="0" err="1"/>
              <a:t>Nachtermin</a:t>
            </a:r>
            <a:r>
              <a:rPr dirty="0"/>
              <a:t> Deutsch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28.06.21</a:t>
            </a:r>
            <a:r>
              <a:rPr dirty="0"/>
              <a:t>		</a:t>
            </a:r>
            <a:r>
              <a:rPr dirty="0" err="1"/>
              <a:t>Nachtermin</a:t>
            </a:r>
            <a:r>
              <a:rPr dirty="0"/>
              <a:t> </a:t>
            </a:r>
            <a:r>
              <a:rPr dirty="0" err="1"/>
              <a:t>Mathe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19.06.21</a:t>
            </a:r>
            <a:r>
              <a:rPr dirty="0"/>
              <a:t>		</a:t>
            </a:r>
            <a:r>
              <a:rPr dirty="0" err="1"/>
              <a:t>Nachtermin</a:t>
            </a:r>
            <a:r>
              <a:rPr dirty="0"/>
              <a:t> </a:t>
            </a:r>
            <a:r>
              <a:rPr dirty="0" err="1" smtClean="0"/>
              <a:t>Englisch</a:t>
            </a:r>
            <a:endParaRPr lang="de-DE" dirty="0" smtClean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12.07. – </a:t>
            </a:r>
            <a:r>
              <a:rPr lang="de-DE" dirty="0" smtClean="0"/>
              <a:t>23.07.21</a:t>
            </a:r>
            <a:r>
              <a:rPr dirty="0"/>
              <a:t>	</a:t>
            </a:r>
            <a:r>
              <a:rPr dirty="0" err="1"/>
              <a:t>Mündliche</a:t>
            </a:r>
            <a:r>
              <a:rPr dirty="0"/>
              <a:t> </a:t>
            </a:r>
            <a:r>
              <a:rPr dirty="0" err="1"/>
              <a:t>Prüfungen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23.07.21</a:t>
            </a:r>
            <a:r>
              <a:rPr dirty="0"/>
              <a:t>		</a:t>
            </a:r>
            <a:r>
              <a:rPr dirty="0" err="1" smtClean="0"/>
              <a:t>Abschlussfeier</a:t>
            </a:r>
            <a:r>
              <a:rPr lang="de-DE" dirty="0" smtClean="0"/>
              <a:t>?/Zeugnisübergabe?</a:t>
            </a:r>
            <a:r>
              <a:rPr dirty="0" smtClean="0"/>
              <a:t> </a:t>
            </a:r>
            <a:endParaRPr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55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24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225" name="Shape 257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6" name="Shape 258"/>
          <p:cNvSpPr txBox="1"/>
          <p:nvPr/>
        </p:nvSpPr>
        <p:spPr>
          <a:xfrm>
            <a:off x="1943337" y="3751461"/>
            <a:ext cx="7562168" cy="12685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914400">
              <a:defRPr sz="7100"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r>
              <a:t>Fragen??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25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Shape 126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7" name="Shape 127"/>
          <p:cNvSpPr txBox="1"/>
          <p:nvPr/>
        </p:nvSpPr>
        <p:spPr>
          <a:xfrm>
            <a:off x="1943337" y="3226442"/>
            <a:ext cx="7562168" cy="23185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Prüfungsteile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Kommunikationsprüfung</a:t>
            </a:r>
            <a:r>
              <a:rPr dirty="0"/>
              <a:t> in </a:t>
            </a:r>
            <a:r>
              <a:rPr dirty="0" err="1"/>
              <a:t>Englisch</a:t>
            </a:r>
            <a:r>
              <a:rPr dirty="0"/>
              <a:t> </a:t>
            </a:r>
            <a:endParaRPr lang="de-DE"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 smtClean="0"/>
              <a:t>Schriftliche</a:t>
            </a:r>
            <a:r>
              <a:rPr dirty="0" smtClean="0"/>
              <a:t> </a:t>
            </a:r>
            <a:r>
              <a:rPr dirty="0" err="1"/>
              <a:t>Abschlussprüfung</a:t>
            </a:r>
            <a:r>
              <a:rPr dirty="0"/>
              <a:t> (D, E, M)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Projektarbeit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evtl</a:t>
            </a:r>
            <a:r>
              <a:rPr dirty="0"/>
              <a:t>. </a:t>
            </a:r>
            <a:r>
              <a:rPr dirty="0" err="1"/>
              <a:t>mündliche</a:t>
            </a:r>
            <a:r>
              <a:rPr dirty="0"/>
              <a:t> </a:t>
            </a:r>
            <a:r>
              <a:rPr dirty="0" err="1"/>
              <a:t>Prüfung</a:t>
            </a:r>
            <a:r>
              <a:rPr dirty="0"/>
              <a:t> (</a:t>
            </a:r>
            <a:r>
              <a:rPr dirty="0" smtClean="0"/>
              <a:t>D, </a:t>
            </a:r>
            <a:r>
              <a:rPr dirty="0"/>
              <a:t>M)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30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Shape 131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2" name="Shape 132"/>
          <p:cNvSpPr txBox="1"/>
          <p:nvPr/>
        </p:nvSpPr>
        <p:spPr>
          <a:xfrm>
            <a:off x="1989272" y="3365172"/>
            <a:ext cx="7562169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Kommunikationsprüfung</a:t>
            </a:r>
            <a:r>
              <a:rPr dirty="0"/>
              <a:t>: </a:t>
            </a:r>
            <a:r>
              <a:rPr dirty="0" smtClean="0"/>
              <a:t>0</a:t>
            </a:r>
            <a:r>
              <a:rPr lang="de-DE" dirty="0" smtClean="0"/>
              <a:t>1</a:t>
            </a:r>
            <a:r>
              <a:rPr dirty="0" smtClean="0"/>
              <a:t>.03</a:t>
            </a:r>
            <a:r>
              <a:rPr dirty="0"/>
              <a:t>. – </a:t>
            </a:r>
            <a:r>
              <a:rPr dirty="0" smtClean="0"/>
              <a:t>0</a:t>
            </a:r>
            <a:r>
              <a:rPr lang="de-DE" dirty="0" smtClean="0"/>
              <a:t>5</a:t>
            </a:r>
            <a:r>
              <a:rPr dirty="0" smtClean="0"/>
              <a:t>.03.202</a:t>
            </a:r>
            <a:r>
              <a:rPr lang="de-DE" dirty="0" smtClean="0"/>
              <a:t>1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Schriftliche</a:t>
            </a:r>
            <a:r>
              <a:rPr dirty="0"/>
              <a:t> </a:t>
            </a:r>
            <a:r>
              <a:rPr dirty="0" err="1"/>
              <a:t>Abschlussprüfung</a:t>
            </a:r>
            <a:r>
              <a:rPr dirty="0"/>
              <a:t>: </a:t>
            </a:r>
            <a:r>
              <a:rPr lang="de-DE" dirty="0" smtClean="0"/>
              <a:t>ab 08</a:t>
            </a:r>
            <a:r>
              <a:rPr dirty="0" smtClean="0"/>
              <a:t>.06.202</a:t>
            </a:r>
            <a:r>
              <a:rPr lang="de-DE" dirty="0" smtClean="0"/>
              <a:t>10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Nachtermin</a:t>
            </a:r>
            <a:r>
              <a:rPr dirty="0"/>
              <a:t>: </a:t>
            </a:r>
            <a:r>
              <a:rPr lang="de-DE" dirty="0" smtClean="0"/>
              <a:t>ab 25.06.2021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Projektprüfung</a:t>
            </a:r>
            <a:r>
              <a:rPr dirty="0"/>
              <a:t>: </a:t>
            </a:r>
            <a:r>
              <a:rPr lang="de-DE" dirty="0" smtClean="0"/>
              <a:t>01.02. – 05.02.</a:t>
            </a:r>
            <a:r>
              <a:rPr dirty="0" smtClean="0"/>
              <a:t>202</a:t>
            </a:r>
            <a:r>
              <a:rPr lang="de-DE" dirty="0" smtClean="0"/>
              <a:t>1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evtl</a:t>
            </a:r>
            <a:r>
              <a:rPr dirty="0"/>
              <a:t>. </a:t>
            </a:r>
            <a:r>
              <a:rPr dirty="0" err="1"/>
              <a:t>mündliche</a:t>
            </a:r>
            <a:r>
              <a:rPr dirty="0"/>
              <a:t> </a:t>
            </a:r>
            <a:r>
              <a:rPr dirty="0" err="1"/>
              <a:t>Prüfung</a:t>
            </a:r>
            <a:r>
              <a:rPr dirty="0"/>
              <a:t>: </a:t>
            </a:r>
            <a:r>
              <a:rPr lang="de-DE" dirty="0" smtClean="0"/>
              <a:t>ab 12.07.2021</a:t>
            </a:r>
            <a:endParaRPr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35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Shape 136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7" name="Shape 137"/>
          <p:cNvSpPr txBox="1"/>
          <p:nvPr/>
        </p:nvSpPr>
        <p:spPr>
          <a:xfrm>
            <a:off x="847677" y="499417"/>
            <a:ext cx="8665666" cy="78585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Schriftliche</a:t>
            </a:r>
            <a:r>
              <a:rPr dirty="0"/>
              <a:t> </a:t>
            </a:r>
            <a:r>
              <a:rPr dirty="0" err="1"/>
              <a:t>Abschlussprüfung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Deutsch: 180 Min.: 		</a:t>
            </a:r>
            <a:r>
              <a:rPr u="sng" dirty="0" err="1"/>
              <a:t>Pflichtteil</a:t>
            </a:r>
            <a:r>
              <a:rPr u="sng" dirty="0"/>
              <a:t> </a:t>
            </a:r>
          </a:p>
          <a:p>
            <a:pPr lvl="8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dirty="0" err="1"/>
              <a:t>Textverständnis</a:t>
            </a:r>
            <a:r>
              <a:rPr dirty="0"/>
              <a:t>, </a:t>
            </a:r>
            <a:r>
              <a:rPr dirty="0" err="1"/>
              <a:t>Rechtschreibung</a:t>
            </a:r>
            <a:r>
              <a:rPr dirty="0"/>
              <a:t>, </a:t>
            </a:r>
          </a:p>
          <a:p>
            <a:pPr lvl="8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Grammatik, …, </a:t>
            </a:r>
            <a:r>
              <a:rPr dirty="0" err="1"/>
              <a:t>Lektüre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u="sng" dirty="0" err="1"/>
              <a:t>Wahlteil</a:t>
            </a:r>
            <a:r>
              <a:rPr u="sng" dirty="0"/>
              <a:t> </a:t>
            </a:r>
            <a:r>
              <a:rPr dirty="0"/>
              <a:t>(</a:t>
            </a:r>
            <a:r>
              <a:rPr dirty="0" err="1"/>
              <a:t>Schüler</a:t>
            </a:r>
            <a:r>
              <a:rPr dirty="0"/>
              <a:t> </a:t>
            </a:r>
            <a:r>
              <a:rPr dirty="0" err="1"/>
              <a:t>wählt</a:t>
            </a:r>
            <a:r>
              <a:rPr dirty="0"/>
              <a:t> </a:t>
            </a:r>
            <a:r>
              <a:rPr dirty="0" err="1"/>
              <a:t>eine</a:t>
            </a:r>
            <a:r>
              <a:rPr dirty="0"/>
              <a:t> 	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dirty="0" err="1"/>
              <a:t>Aufgabe</a:t>
            </a:r>
            <a:r>
              <a:rPr dirty="0"/>
              <a:t> </a:t>
            </a:r>
            <a:r>
              <a:rPr dirty="0" err="1"/>
              <a:t>aus</a:t>
            </a:r>
            <a:r>
              <a:rPr dirty="0"/>
              <a:t> </a:t>
            </a:r>
            <a:r>
              <a:rPr dirty="0" err="1"/>
              <a:t>Erörterung</a:t>
            </a:r>
            <a:r>
              <a:rPr dirty="0"/>
              <a:t>, </a:t>
            </a:r>
            <a:r>
              <a:rPr dirty="0" err="1"/>
              <a:t>Prosa</a:t>
            </a:r>
            <a:r>
              <a:rPr dirty="0"/>
              <a:t>, 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dirty="0" err="1"/>
              <a:t>Lyrik</a:t>
            </a:r>
            <a:r>
              <a:rPr dirty="0" smtClean="0"/>
              <a:t>)</a:t>
            </a:r>
            <a:endParaRPr lang="de-DE" dirty="0" smtClean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/>
              <a:t>	</a:t>
            </a:r>
            <a:r>
              <a:rPr lang="de-DE" dirty="0" smtClean="0"/>
              <a:t>			Es darf ein Wörterbuch benutzt 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/>
              <a:t>	</a:t>
            </a:r>
            <a:r>
              <a:rPr lang="de-DE" dirty="0" smtClean="0"/>
              <a:t>			werden.</a:t>
            </a:r>
            <a:endParaRPr dirty="0"/>
          </a:p>
          <a:p>
            <a:pPr algn="l"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Mathematik</a:t>
            </a:r>
            <a:r>
              <a:rPr dirty="0"/>
              <a:t>: 135 Min.	</a:t>
            </a:r>
            <a:r>
              <a:rPr u="sng" dirty="0" err="1"/>
              <a:t>Pflichtteil</a:t>
            </a:r>
            <a:r>
              <a:rPr u="sng" dirty="0"/>
              <a:t> </a:t>
            </a:r>
            <a:r>
              <a:rPr dirty="0"/>
              <a:t>(</a:t>
            </a:r>
            <a:r>
              <a:rPr dirty="0" err="1"/>
              <a:t>teilweise</a:t>
            </a:r>
            <a:r>
              <a:rPr dirty="0"/>
              <a:t> </a:t>
            </a:r>
            <a:r>
              <a:rPr dirty="0" err="1"/>
              <a:t>ohne</a:t>
            </a:r>
            <a:r>
              <a:rPr dirty="0"/>
              <a:t> TR/</a:t>
            </a:r>
          </a:p>
          <a:p>
            <a:pPr lvl="7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                                  </a:t>
            </a:r>
            <a:r>
              <a:rPr lang="de-DE" dirty="0" smtClean="0"/>
              <a:t>	</a:t>
            </a:r>
            <a:r>
              <a:rPr dirty="0" err="1" smtClean="0"/>
              <a:t>Formelsammlung</a:t>
            </a:r>
            <a:r>
              <a:rPr dirty="0"/>
              <a:t>)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				</a:t>
            </a:r>
            <a:r>
              <a:rPr dirty="0" err="1"/>
              <a:t>Wahlbereich</a:t>
            </a:r>
            <a:r>
              <a:rPr dirty="0"/>
              <a:t> (</a:t>
            </a:r>
            <a:r>
              <a:rPr dirty="0" err="1"/>
              <a:t>Zwei</a:t>
            </a:r>
            <a:r>
              <a:rPr dirty="0"/>
              <a:t> von </a:t>
            </a:r>
            <a:r>
              <a:rPr dirty="0" err="1"/>
              <a:t>drei</a:t>
            </a:r>
            <a:r>
              <a:rPr dirty="0"/>
              <a:t> </a:t>
            </a:r>
            <a:r>
              <a:rPr dirty="0" err="1"/>
              <a:t>Aufg</a:t>
            </a:r>
            <a:r>
              <a:rPr dirty="0"/>
              <a:t>.)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Englisch</a:t>
            </a:r>
            <a:r>
              <a:rPr dirty="0"/>
              <a:t>: 120 Min., 	</a:t>
            </a:r>
            <a:r>
              <a:rPr lang="de-DE" dirty="0" smtClean="0"/>
              <a:t>	</a:t>
            </a:r>
            <a:r>
              <a:rPr dirty="0" smtClean="0"/>
              <a:t>4 </a:t>
            </a:r>
            <a:r>
              <a:rPr dirty="0" err="1" smtClean="0"/>
              <a:t>Aufgabenteile</a:t>
            </a:r>
            <a:endParaRPr lang="de-DE" dirty="0" smtClean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/>
              <a:t>	</a:t>
            </a:r>
            <a:r>
              <a:rPr lang="de-DE" dirty="0" smtClean="0"/>
              <a:t>			Für drei Aufgabenteile darf ein </a:t>
            </a:r>
            <a:r>
              <a:rPr lang="de-DE" dirty="0" smtClean="0"/>
              <a:t>					zweisprachiges </a:t>
            </a:r>
            <a:r>
              <a:rPr lang="de-DE" dirty="0" smtClean="0"/>
              <a:t>Wörterbuch </a:t>
            </a:r>
            <a:r>
              <a:rPr lang="de-DE" dirty="0" smtClean="0"/>
              <a:t>					verwendet </a:t>
            </a:r>
            <a:r>
              <a:rPr lang="de-DE" dirty="0" smtClean="0"/>
              <a:t>werden.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Erst</a:t>
            </a:r>
            <a:r>
              <a:rPr dirty="0"/>
              <a:t>- und </a:t>
            </a:r>
            <a:r>
              <a:rPr dirty="0" err="1"/>
              <a:t>Zeitkorrektur</a:t>
            </a:r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40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Shape 141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2" name="Shape 142"/>
          <p:cNvSpPr txBox="1"/>
          <p:nvPr/>
        </p:nvSpPr>
        <p:spPr>
          <a:xfrm>
            <a:off x="1978286" y="2231674"/>
            <a:ext cx="7562169" cy="2937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t>Notengebung</a:t>
            </a:r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Deutsch und Mathematik</a:t>
            </a:r>
          </a:p>
        </p:txBody>
      </p:sp>
      <p:sp>
        <p:nvSpPr>
          <p:cNvPr id="143" name="Shape 143"/>
          <p:cNvSpPr/>
          <p:nvPr/>
        </p:nvSpPr>
        <p:spPr>
          <a:xfrm>
            <a:off x="6026992" y="4261544"/>
            <a:ext cx="2510932" cy="670522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44" name="Shape 144"/>
          <p:cNvSpPr txBox="1"/>
          <p:nvPr/>
        </p:nvSpPr>
        <p:spPr>
          <a:xfrm>
            <a:off x="6401839" y="4444056"/>
            <a:ext cx="1761237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r>
              <a:t>Jahresleistung</a:t>
            </a:r>
          </a:p>
        </p:txBody>
      </p:sp>
      <p:sp>
        <p:nvSpPr>
          <p:cNvPr id="145" name="Shape 145"/>
          <p:cNvSpPr/>
          <p:nvPr/>
        </p:nvSpPr>
        <p:spPr>
          <a:xfrm>
            <a:off x="6026992" y="4946648"/>
            <a:ext cx="2510932" cy="670523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46" name="Shape 146"/>
          <p:cNvSpPr txBox="1"/>
          <p:nvPr/>
        </p:nvSpPr>
        <p:spPr>
          <a:xfrm>
            <a:off x="6681874" y="5028256"/>
            <a:ext cx="1201167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r>
              <a:t>schriftlich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49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150" name="Shape 150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1" name="Shape 151"/>
          <p:cNvSpPr txBox="1"/>
          <p:nvPr/>
        </p:nvSpPr>
        <p:spPr>
          <a:xfrm>
            <a:off x="1931802" y="1864966"/>
            <a:ext cx="7562168" cy="33437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t>Notengebung</a:t>
            </a:r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Deutsch und Mathematik</a:t>
            </a:r>
          </a:p>
        </p:txBody>
      </p:sp>
      <p:sp>
        <p:nvSpPr>
          <p:cNvPr id="152" name="Shape 152"/>
          <p:cNvSpPr/>
          <p:nvPr/>
        </p:nvSpPr>
        <p:spPr>
          <a:xfrm>
            <a:off x="6026992" y="4261494"/>
            <a:ext cx="2640510" cy="670572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3" name="Shape 153"/>
          <p:cNvSpPr txBox="1"/>
          <p:nvPr/>
        </p:nvSpPr>
        <p:spPr>
          <a:xfrm>
            <a:off x="6053580" y="4444056"/>
            <a:ext cx="2587334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000"/>
            </a:lvl1pPr>
          </a:lstStyle>
          <a:p>
            <a:r>
              <a:t>Jahresleistung</a:t>
            </a:r>
          </a:p>
        </p:txBody>
      </p:sp>
      <p:sp>
        <p:nvSpPr>
          <p:cNvPr id="154" name="Shape 154"/>
          <p:cNvSpPr/>
          <p:nvPr/>
        </p:nvSpPr>
        <p:spPr>
          <a:xfrm>
            <a:off x="6026991" y="4946648"/>
            <a:ext cx="1771552" cy="670572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5" name="Shape 155"/>
          <p:cNvSpPr txBox="1"/>
          <p:nvPr/>
        </p:nvSpPr>
        <p:spPr>
          <a:xfrm>
            <a:off x="6079616" y="5028256"/>
            <a:ext cx="1718928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000"/>
            </a:lvl1pPr>
          </a:lstStyle>
          <a:p>
            <a:r>
              <a:t>Schriftlich 3x</a:t>
            </a:r>
          </a:p>
        </p:txBody>
      </p:sp>
      <p:sp>
        <p:nvSpPr>
          <p:cNvPr id="156" name="Shape 156"/>
          <p:cNvSpPr/>
          <p:nvPr/>
        </p:nvSpPr>
        <p:spPr>
          <a:xfrm>
            <a:off x="7798543" y="4946648"/>
            <a:ext cx="868364" cy="670572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57" name="Shape 157"/>
          <p:cNvSpPr txBox="1"/>
          <p:nvPr/>
        </p:nvSpPr>
        <p:spPr>
          <a:xfrm>
            <a:off x="7654528" y="4939356"/>
            <a:ext cx="938547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/>
            </a:lvl1pPr>
          </a:lstStyle>
          <a:p>
            <a:r>
              <a:t>Münd-lich 1x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60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161" name="Shape 161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2" name="Shape 162"/>
          <p:cNvSpPr txBox="1"/>
          <p:nvPr/>
        </p:nvSpPr>
        <p:spPr>
          <a:xfrm>
            <a:off x="1957202" y="3013496"/>
            <a:ext cx="7562168" cy="17181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t>Notengebung</a:t>
            </a:r>
          </a:p>
          <a:p>
            <a:pPr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t>Englisch</a:t>
            </a:r>
          </a:p>
        </p:txBody>
      </p:sp>
      <p:sp>
        <p:nvSpPr>
          <p:cNvPr id="163" name="Shape 169"/>
          <p:cNvSpPr/>
          <p:nvPr/>
        </p:nvSpPr>
        <p:spPr>
          <a:xfrm>
            <a:off x="5738286" y="3991945"/>
            <a:ext cx="2640510" cy="670572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64" name="Shape 170"/>
          <p:cNvSpPr/>
          <p:nvPr/>
        </p:nvSpPr>
        <p:spPr>
          <a:xfrm>
            <a:off x="5738286" y="4662516"/>
            <a:ext cx="1209087" cy="1006370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65" name="Shape 171"/>
          <p:cNvSpPr/>
          <p:nvPr/>
        </p:nvSpPr>
        <p:spPr>
          <a:xfrm>
            <a:off x="6947371" y="4662513"/>
            <a:ext cx="1431424" cy="1006374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  <a:endParaRPr/>
          </a:p>
        </p:txBody>
      </p:sp>
      <p:sp>
        <p:nvSpPr>
          <p:cNvPr id="166" name="Shape 172"/>
          <p:cNvSpPr txBox="1"/>
          <p:nvPr/>
        </p:nvSpPr>
        <p:spPr>
          <a:xfrm>
            <a:off x="5766406" y="4124029"/>
            <a:ext cx="25873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000"/>
            </a:lvl1pPr>
          </a:lstStyle>
          <a:p>
            <a:r>
              <a:t>Jahresleistung</a:t>
            </a:r>
          </a:p>
        </p:txBody>
      </p:sp>
      <p:sp>
        <p:nvSpPr>
          <p:cNvPr id="167" name="Shape 173"/>
          <p:cNvSpPr txBox="1"/>
          <p:nvPr/>
        </p:nvSpPr>
        <p:spPr>
          <a:xfrm>
            <a:off x="6939736" y="4665989"/>
            <a:ext cx="1299973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000"/>
            </a:pPr>
            <a:r>
              <a:t>Schriftlich</a:t>
            </a:r>
          </a:p>
          <a:p>
            <a:pPr>
              <a:defRPr sz="2000"/>
            </a:pPr>
            <a:r>
              <a:t>3x</a:t>
            </a:r>
          </a:p>
        </p:txBody>
      </p:sp>
      <p:sp>
        <p:nvSpPr>
          <p:cNvPr id="168" name="Shape 174"/>
          <p:cNvSpPr txBox="1"/>
          <p:nvPr/>
        </p:nvSpPr>
        <p:spPr>
          <a:xfrm>
            <a:off x="5820825" y="4638729"/>
            <a:ext cx="1141338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000"/>
            </a:pPr>
            <a:r>
              <a:rPr lang="de-DE" smtClean="0"/>
              <a:t>Kom.prüf</a:t>
            </a:r>
            <a:endParaRPr dirty="0"/>
          </a:p>
          <a:p>
            <a:pPr>
              <a:defRPr sz="2000"/>
            </a:pPr>
            <a:r>
              <a:rPr dirty="0"/>
              <a:t>2x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95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84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Shape 197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6" name="Shape 198"/>
          <p:cNvSpPr txBox="1"/>
          <p:nvPr/>
        </p:nvSpPr>
        <p:spPr>
          <a:xfrm>
            <a:off x="1943336" y="2303112"/>
            <a:ext cx="7727415" cy="41652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914400">
              <a:defRPr sz="2400" u="sng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Kommunikationsprüfung</a:t>
            </a:r>
            <a:r>
              <a:rPr dirty="0"/>
              <a:t> - </a:t>
            </a:r>
            <a:r>
              <a:rPr dirty="0" err="1"/>
              <a:t>Prüfung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lang="de-DE" dirty="0" smtClean="0"/>
              <a:t>Der/die Schüle*innen werden einzeln (oder zu zweit) geprüft.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 smtClean="0"/>
              <a:t>Schüler</a:t>
            </a:r>
            <a:r>
              <a:rPr lang="de-DE" dirty="0" smtClean="0"/>
              <a:t>*in</a:t>
            </a:r>
            <a:r>
              <a:rPr dirty="0" smtClean="0"/>
              <a:t> </a:t>
            </a:r>
            <a:r>
              <a:rPr dirty="0" err="1"/>
              <a:t>wählt</a:t>
            </a:r>
            <a:r>
              <a:rPr dirty="0"/>
              <a:t> </a:t>
            </a:r>
            <a:r>
              <a:rPr dirty="0" err="1"/>
              <a:t>Thema</a:t>
            </a:r>
            <a:r>
              <a:rPr dirty="0"/>
              <a:t> in </a:t>
            </a:r>
            <a:r>
              <a:rPr dirty="0" err="1"/>
              <a:t>Absprache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</a:t>
            </a:r>
            <a:r>
              <a:rPr dirty="0" err="1" smtClean="0"/>
              <a:t>dem</a:t>
            </a:r>
            <a:r>
              <a:rPr lang="de-DE" dirty="0" smtClean="0"/>
              <a:t>/der</a:t>
            </a:r>
            <a:r>
              <a:rPr dirty="0" smtClean="0"/>
              <a:t> </a:t>
            </a:r>
            <a:r>
              <a:rPr dirty="0" err="1" smtClean="0"/>
              <a:t>Englischlehrer</a:t>
            </a:r>
            <a:r>
              <a:rPr lang="de-DE" dirty="0" smtClean="0"/>
              <a:t>*in</a:t>
            </a:r>
            <a:r>
              <a:rPr dirty="0" smtClean="0"/>
              <a:t> 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 smtClean="0"/>
              <a:t>Englischlehrer</a:t>
            </a:r>
            <a:r>
              <a:rPr lang="de-DE" dirty="0" smtClean="0"/>
              <a:t>*in</a:t>
            </a:r>
            <a:r>
              <a:rPr dirty="0" smtClean="0"/>
              <a:t> </a:t>
            </a:r>
            <a:r>
              <a:rPr dirty="0"/>
              <a:t>der </a:t>
            </a:r>
            <a:r>
              <a:rPr dirty="0" err="1"/>
              <a:t>Klasse</a:t>
            </a:r>
            <a:r>
              <a:rPr dirty="0"/>
              <a:t> + </a:t>
            </a:r>
            <a:r>
              <a:rPr dirty="0" err="1" smtClean="0"/>
              <a:t>weitere</a:t>
            </a:r>
            <a:r>
              <a:rPr lang="de-DE" dirty="0" smtClean="0"/>
              <a:t>/</a:t>
            </a:r>
            <a:r>
              <a:rPr dirty="0" smtClean="0"/>
              <a:t>r </a:t>
            </a:r>
            <a:r>
              <a:rPr dirty="0" err="1" smtClean="0"/>
              <a:t>Fachkolleg</a:t>
            </a:r>
            <a:r>
              <a:rPr lang="de-DE" dirty="0" smtClean="0"/>
              <a:t>*in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Einzelprüfung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ca. 15 </a:t>
            </a:r>
            <a:r>
              <a:rPr dirty="0" err="1"/>
              <a:t>Minuten</a:t>
            </a:r>
            <a:r>
              <a:rPr dirty="0"/>
              <a:t> pro </a:t>
            </a:r>
            <a:r>
              <a:rPr dirty="0" err="1"/>
              <a:t>Schüler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Prüfungsteam</a:t>
            </a:r>
            <a:r>
              <a:rPr dirty="0"/>
              <a:t> </a:t>
            </a:r>
            <a:r>
              <a:rPr dirty="0" err="1"/>
              <a:t>setzt</a:t>
            </a:r>
            <a:r>
              <a:rPr dirty="0"/>
              <a:t> die Note fest und </a:t>
            </a:r>
            <a:r>
              <a:rPr dirty="0" err="1"/>
              <a:t>teilt</a:t>
            </a:r>
            <a:r>
              <a:rPr dirty="0"/>
              <a:t> </a:t>
            </a:r>
            <a:r>
              <a:rPr dirty="0" err="1"/>
              <a:t>diese</a:t>
            </a:r>
            <a:r>
              <a:rPr dirty="0"/>
              <a:t> auf </a:t>
            </a:r>
            <a:r>
              <a:rPr dirty="0" err="1"/>
              <a:t>Wunsch</a:t>
            </a:r>
            <a:r>
              <a:rPr dirty="0"/>
              <a:t> </a:t>
            </a:r>
            <a:r>
              <a:rPr dirty="0" err="1"/>
              <a:t>dem</a:t>
            </a:r>
            <a:r>
              <a:rPr dirty="0"/>
              <a:t> </a:t>
            </a:r>
            <a:r>
              <a:rPr dirty="0" err="1"/>
              <a:t>Schüler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200"/>
          <p:cNvSpPr/>
          <p:nvPr/>
        </p:nvSpPr>
        <p:spPr>
          <a:xfrm rot="16200009">
            <a:off x="7002991" y="3790703"/>
            <a:ext cx="9819101" cy="2172205"/>
          </a:xfrm>
          <a:prstGeom prst="rect">
            <a:avLst/>
          </a:prstGeom>
          <a:gradFill>
            <a:gsLst>
              <a:gs pos="0">
                <a:srgbClr val="8CD66B">
                  <a:alpha val="72331"/>
                </a:srgbClr>
              </a:gs>
              <a:gs pos="100000">
                <a:srgbClr val="82C227">
                  <a:alpha val="60077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89" name="logo-0814ee62aa02ab5114dba1d1dc6c0682.jpg" descr="logo-0814ee62aa02ab5114dba1d1dc6c068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40420" y="8343658"/>
            <a:ext cx="1544377" cy="1050177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Shape 202"/>
          <p:cNvSpPr/>
          <p:nvPr/>
        </p:nvSpPr>
        <p:spPr>
          <a:xfrm rot="10800000" flipH="1">
            <a:off x="-21787" y="9391635"/>
            <a:ext cx="10859165" cy="365493"/>
          </a:xfrm>
          <a:prstGeom prst="rect">
            <a:avLst/>
          </a:prstGeom>
          <a:gradFill>
            <a:gsLst>
              <a:gs pos="0">
                <a:srgbClr val="8CD66B">
                  <a:alpha val="39136"/>
                </a:srgbClr>
              </a:gs>
              <a:gs pos="100000">
                <a:srgbClr val="82C227">
                  <a:alpha val="32506"/>
                </a:srgbClr>
              </a:gs>
            </a:gsLst>
            <a:lin ang="17913592"/>
          </a:gra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1" name="Shape 203"/>
          <p:cNvSpPr txBox="1"/>
          <p:nvPr/>
        </p:nvSpPr>
        <p:spPr>
          <a:xfrm>
            <a:off x="1943337" y="2118445"/>
            <a:ext cx="7562168" cy="4534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Mündliche</a:t>
            </a:r>
            <a:r>
              <a:rPr dirty="0"/>
              <a:t> </a:t>
            </a:r>
            <a:r>
              <a:rPr dirty="0" err="1"/>
              <a:t>Prüfung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/>
              <a:t>in den </a:t>
            </a:r>
            <a:r>
              <a:rPr lang="de-DE" dirty="0" smtClean="0"/>
              <a:t>Deutsch und Mathematik </a:t>
            </a:r>
            <a:r>
              <a:rPr dirty="0" err="1" smtClean="0"/>
              <a:t>möglich</a:t>
            </a:r>
            <a:r>
              <a:rPr dirty="0"/>
              <a:t>.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Stoff</a:t>
            </a:r>
            <a:r>
              <a:rPr dirty="0"/>
              <a:t> </a:t>
            </a:r>
            <a:r>
              <a:rPr dirty="0" err="1"/>
              <a:t>aus</a:t>
            </a:r>
            <a:r>
              <a:rPr dirty="0"/>
              <a:t> </a:t>
            </a:r>
            <a:r>
              <a:rPr dirty="0" err="1" smtClean="0"/>
              <a:t>Klasse</a:t>
            </a:r>
            <a:r>
              <a:rPr lang="de-DE" dirty="0" smtClean="0"/>
              <a:t> 7 - </a:t>
            </a:r>
            <a:r>
              <a:rPr dirty="0" smtClean="0"/>
              <a:t>9 </a:t>
            </a:r>
            <a:endParaRPr dirty="0"/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Prüfungsausschuss</a:t>
            </a:r>
            <a:r>
              <a:rPr dirty="0"/>
              <a:t>: </a:t>
            </a:r>
          </a:p>
          <a:p>
            <a:pPr lvl="1" indent="457200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Vorsitzender</a:t>
            </a:r>
            <a:r>
              <a:rPr dirty="0"/>
              <a:t> (</a:t>
            </a:r>
            <a:r>
              <a:rPr dirty="0" err="1"/>
              <a:t>Fachlehrer</a:t>
            </a:r>
            <a:r>
              <a:rPr dirty="0"/>
              <a:t> </a:t>
            </a:r>
            <a:r>
              <a:rPr dirty="0" err="1"/>
              <a:t>einer</a:t>
            </a:r>
            <a:r>
              <a:rPr dirty="0"/>
              <a:t> </a:t>
            </a:r>
            <a:r>
              <a:rPr dirty="0" err="1"/>
              <a:t>anderen</a:t>
            </a:r>
            <a:r>
              <a:rPr dirty="0"/>
              <a:t> </a:t>
            </a:r>
            <a:r>
              <a:rPr dirty="0" err="1"/>
              <a:t>Schule</a:t>
            </a:r>
            <a:r>
              <a:rPr dirty="0"/>
              <a:t>)</a:t>
            </a:r>
          </a:p>
          <a:p>
            <a:pPr lvl="1" indent="457200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betreuender</a:t>
            </a:r>
            <a:r>
              <a:rPr dirty="0"/>
              <a:t> </a:t>
            </a:r>
            <a:r>
              <a:rPr dirty="0" err="1"/>
              <a:t>Fachlehrer</a:t>
            </a:r>
            <a:endParaRPr dirty="0"/>
          </a:p>
          <a:p>
            <a:pPr lvl="1" indent="457200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weiterer</a:t>
            </a:r>
            <a:r>
              <a:rPr dirty="0"/>
              <a:t> </a:t>
            </a:r>
            <a:r>
              <a:rPr dirty="0" err="1"/>
              <a:t>Fachlehrer</a:t>
            </a:r>
            <a:r>
              <a:rPr dirty="0"/>
              <a:t> der </a:t>
            </a:r>
            <a:r>
              <a:rPr dirty="0" err="1"/>
              <a:t>Schule</a:t>
            </a:r>
            <a:endParaRPr dirty="0"/>
          </a:p>
          <a:p>
            <a:pPr lvl="1" indent="457200"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evtl</a:t>
            </a:r>
            <a:r>
              <a:rPr dirty="0"/>
              <a:t>. </a:t>
            </a:r>
            <a:r>
              <a:rPr dirty="0" err="1"/>
              <a:t>Prüfungsvorsitzender</a:t>
            </a:r>
            <a:r>
              <a:rPr dirty="0"/>
              <a:t> (</a:t>
            </a:r>
            <a:r>
              <a:rPr dirty="0" err="1"/>
              <a:t>Schulleiter</a:t>
            </a:r>
            <a:r>
              <a:rPr dirty="0"/>
              <a:t> </a:t>
            </a:r>
            <a:r>
              <a:rPr dirty="0" err="1"/>
              <a:t>einer</a:t>
            </a:r>
            <a:r>
              <a:rPr dirty="0"/>
              <a:t> </a:t>
            </a:r>
            <a:r>
              <a:rPr dirty="0" err="1"/>
              <a:t>anderen</a:t>
            </a:r>
            <a:r>
              <a:rPr dirty="0"/>
              <a:t> </a:t>
            </a:r>
            <a:r>
              <a:rPr dirty="0" err="1"/>
              <a:t>Schule</a:t>
            </a:r>
            <a:r>
              <a:rPr dirty="0"/>
              <a:t>).</a:t>
            </a:r>
          </a:p>
          <a:p>
            <a:pPr algn="l" defTabSz="914400">
              <a:defRPr sz="2400">
                <a:latin typeface="Futura"/>
                <a:ea typeface="Futura"/>
                <a:cs typeface="Futura"/>
                <a:sym typeface="Futura"/>
              </a:defRPr>
            </a:pPr>
            <a:r>
              <a:rPr dirty="0" err="1"/>
              <a:t>Prüfungsausschuss</a:t>
            </a:r>
            <a:r>
              <a:rPr dirty="0"/>
              <a:t> </a:t>
            </a:r>
            <a:r>
              <a:rPr dirty="0" err="1"/>
              <a:t>setzt</a:t>
            </a:r>
            <a:r>
              <a:rPr dirty="0"/>
              <a:t> die Note fest und </a:t>
            </a:r>
            <a:r>
              <a:rPr dirty="0" err="1"/>
              <a:t>teilt</a:t>
            </a:r>
            <a:r>
              <a:rPr dirty="0"/>
              <a:t> </a:t>
            </a:r>
            <a:r>
              <a:rPr dirty="0" err="1"/>
              <a:t>diese</a:t>
            </a:r>
            <a:r>
              <a:rPr dirty="0"/>
              <a:t> auf </a:t>
            </a:r>
            <a:r>
              <a:rPr dirty="0" err="1"/>
              <a:t>Wunsch</a:t>
            </a:r>
            <a:r>
              <a:rPr dirty="0"/>
              <a:t> </a:t>
            </a:r>
            <a:r>
              <a:rPr dirty="0" err="1"/>
              <a:t>dem</a:t>
            </a:r>
            <a:r>
              <a:rPr dirty="0"/>
              <a:t> </a:t>
            </a:r>
            <a:r>
              <a:rPr dirty="0" err="1"/>
              <a:t>Schüler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Benutzerdefiniert</PresentationFormat>
  <Paragraphs>114</Paragraphs>
  <Slides>15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White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System1</dc:creator>
  <cp:lastModifiedBy>Patricia Heller-Tassoni</cp:lastModifiedBy>
  <cp:revision>11</cp:revision>
  <cp:lastPrinted>2020-08-05T10:45:23Z</cp:lastPrinted>
  <dcterms:modified xsi:type="dcterms:W3CDTF">2020-10-08T08:10:30Z</dcterms:modified>
</cp:coreProperties>
</file>